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6858000" cy="12192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102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6350" y="-15054"/>
            <a:ext cx="6877353" cy="12222107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7947" y="4274727"/>
            <a:ext cx="4370039" cy="2926759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947" y="7201483"/>
            <a:ext cx="4370039" cy="1950043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FD94-D658-4FCD-9B3D-BDB60F52D03E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6B4D4-C4D5-4072-9C53-3BDE671E14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472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3734"/>
            <a:ext cx="4760786" cy="6050844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947378"/>
            <a:ext cx="4760786" cy="2792821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FD94-D658-4FCD-9B3D-BDB60F52D03E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6B4D4-C4D5-4072-9C53-3BDE671E14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5459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1083733"/>
            <a:ext cx="4554137" cy="5373511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5806" y="6457245"/>
            <a:ext cx="4064853" cy="67733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7947378"/>
            <a:ext cx="4760786" cy="2792821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FD94-D658-4FCD-9B3D-BDB60F52D03E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6B4D4-C4D5-4072-9C53-3BDE671E14A3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362034" y="1405116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5131655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817965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34645"/>
            <a:ext cx="4760786" cy="4614151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8048796"/>
            <a:ext cx="4760786" cy="2691403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FD94-D658-4FCD-9B3D-BDB60F52D03E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6B4D4-C4D5-4072-9C53-3BDE671E14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80857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1083733"/>
            <a:ext cx="4554137" cy="5373511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7134578"/>
            <a:ext cx="4760787" cy="914219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8048796"/>
            <a:ext cx="4760786" cy="2691403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FD94-D658-4FCD-9B3D-BDB60F52D03E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6B4D4-C4D5-4072-9C53-3BDE671E14A3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362034" y="1405116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5131655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704476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886" y="1083733"/>
            <a:ext cx="4756099" cy="5373511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7134578"/>
            <a:ext cx="4760787" cy="914219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8048796"/>
            <a:ext cx="4760786" cy="2691403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FD94-D658-4FCD-9B3D-BDB60F52D03E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6B4D4-C4D5-4072-9C53-3BDE671E14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7485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FD94-D658-4FCD-9B3D-BDB60F52D03E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6B4D4-C4D5-4072-9C53-3BDE671E14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2658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82984" y="1083734"/>
            <a:ext cx="734109" cy="9335913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1083734"/>
            <a:ext cx="3896270" cy="93359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FD94-D658-4FCD-9B3D-BDB60F52D03E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6B4D4-C4D5-4072-9C53-3BDE671E14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9979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FD94-D658-4FCD-9B3D-BDB60F52D03E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6B4D4-C4D5-4072-9C53-3BDE671E14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6385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801544"/>
            <a:ext cx="4760786" cy="3247255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8048796"/>
            <a:ext cx="4760786" cy="15296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FD94-D658-4FCD-9B3D-BDB60F52D03E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6B4D4-C4D5-4072-9C53-3BDE671E14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416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3733"/>
            <a:ext cx="4760786" cy="234808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841047"/>
            <a:ext cx="2316082" cy="689915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1903" y="3841050"/>
            <a:ext cx="2316083" cy="6899152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FD94-D658-4FCD-9B3D-BDB60F52D03E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6B4D4-C4D5-4072-9C53-3BDE671E14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351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3733"/>
            <a:ext cx="4760785" cy="2348089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841747"/>
            <a:ext cx="2318004" cy="1024466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4866216"/>
            <a:ext cx="2318004" cy="587398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99980" y="3841747"/>
            <a:ext cx="2318004" cy="1024466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99980" y="4866216"/>
            <a:ext cx="2318004" cy="587398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FD94-D658-4FCD-9B3D-BDB60F52D03E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6B4D4-C4D5-4072-9C53-3BDE671E14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1865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083733"/>
            <a:ext cx="4760786" cy="234808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FD94-D658-4FCD-9B3D-BDB60F52D03E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6B4D4-C4D5-4072-9C53-3BDE671E14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5615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FD94-D658-4FCD-9B3D-BDB60F52D03E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6B4D4-C4D5-4072-9C53-3BDE671E14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679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664185"/>
            <a:ext cx="2092637" cy="2272828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8456" y="915423"/>
            <a:ext cx="2539528" cy="982477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4937012"/>
            <a:ext cx="2092637" cy="4594576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FD94-D658-4FCD-9B3D-BDB60F52D03E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6B4D4-C4D5-4072-9C53-3BDE671E14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5579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8534400"/>
            <a:ext cx="4760786" cy="100753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199" y="1083733"/>
            <a:ext cx="4760786" cy="6836832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9541934"/>
            <a:ext cx="4760786" cy="1198265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FD94-D658-4FCD-9B3D-BDB60F52D03E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6B4D4-C4D5-4072-9C53-3BDE671E14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4580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6350" y="-15054"/>
            <a:ext cx="6877354" cy="12222107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83733"/>
            <a:ext cx="4760785" cy="234808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841050"/>
            <a:ext cx="4760786" cy="6899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53944" y="10740202"/>
            <a:ext cx="513099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EFD94-D658-4FCD-9B3D-BDB60F52D03E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10740202"/>
            <a:ext cx="346723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3507" y="10740202"/>
            <a:ext cx="384479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A606B4D4-C4D5-4072-9C53-3BDE671E14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3421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&#1076;&#1077;&#1090;&#1089;&#1082;&#1080;&#1081;-&#1089;&#1072;&#1076;-5.&#1088;&#1092;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47725" y="1170432"/>
            <a:ext cx="4368902" cy="8997696"/>
          </a:xfrm>
        </p:spPr>
        <p:txBody>
          <a:bodyPr/>
          <a:lstStyle/>
          <a:p>
            <a:pPr algn="ctr"/>
            <a:r>
              <a:rPr lang="ru-RU" sz="3200" b="1" dirty="0">
                <a:solidFill>
                  <a:srgbClr val="C00000"/>
                </a:solidFill>
              </a:rPr>
              <a:t>Основная образовательная программа</a:t>
            </a:r>
            <a:r>
              <a:rPr lang="ru-RU" sz="3200" dirty="0">
                <a:solidFill>
                  <a:srgbClr val="C00000"/>
                </a:solidFill>
              </a:rPr>
              <a:t/>
            </a:r>
            <a:br>
              <a:rPr lang="ru-RU" sz="3200" dirty="0">
                <a:solidFill>
                  <a:srgbClr val="C00000"/>
                </a:solidFill>
              </a:rPr>
            </a:br>
            <a:r>
              <a:rPr lang="ru-RU" sz="3200" b="1" dirty="0">
                <a:solidFill>
                  <a:srgbClr val="C00000"/>
                </a:solidFill>
              </a:rPr>
              <a:t>дошкольного </a:t>
            </a:r>
            <a:r>
              <a:rPr lang="ru-RU" sz="3200" b="1" dirty="0" smtClean="0">
                <a:solidFill>
                  <a:srgbClr val="C00000"/>
                </a:solidFill>
              </a:rPr>
              <a:t>образования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>
                <a:solidFill>
                  <a:srgbClr val="C00000"/>
                </a:solidFill>
              </a:rPr>
              <a:t/>
            </a:r>
            <a:br>
              <a:rPr lang="ru-RU" sz="3200" b="1" dirty="0">
                <a:solidFill>
                  <a:srgbClr val="C00000"/>
                </a:solidFill>
              </a:rPr>
            </a:br>
            <a:r>
              <a:rPr lang="ru-RU" sz="3200" b="1" dirty="0">
                <a:solidFill>
                  <a:srgbClr val="C00000"/>
                </a:solidFill>
              </a:rPr>
              <a:t/>
            </a:r>
            <a:br>
              <a:rPr lang="ru-RU" sz="3200" b="1" dirty="0">
                <a:solidFill>
                  <a:srgbClr val="C00000"/>
                </a:solidFill>
              </a:rPr>
            </a:br>
            <a:r>
              <a:rPr lang="ru-RU" sz="2250" b="1" dirty="0">
                <a:solidFill>
                  <a:srgbClr val="C00000"/>
                </a:solidFill>
              </a:rPr>
              <a:t/>
            </a:r>
            <a:br>
              <a:rPr lang="ru-RU" sz="2250" b="1" dirty="0">
                <a:solidFill>
                  <a:srgbClr val="C00000"/>
                </a:solidFill>
              </a:rPr>
            </a:br>
            <a:r>
              <a:rPr lang="ru-RU" sz="2250" dirty="0"/>
              <a:t/>
            </a:r>
            <a:br>
              <a:rPr lang="ru-RU" sz="2250" dirty="0"/>
            </a:br>
            <a:r>
              <a:rPr lang="ru-RU" sz="2800" dirty="0"/>
              <a:t>муниципального бюджетного дошкольного образовательного учреждения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детского сада комбинированного вида № 5 «Ромашка»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муниципального образования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Тимашевский </a:t>
            </a:r>
            <a:r>
              <a:rPr lang="ru-RU" sz="2800" dirty="0"/>
              <a:t>район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76529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4820"/>
            <a:ext cx="4760785" cy="1659468"/>
          </a:xfrm>
        </p:spPr>
        <p:txBody>
          <a:bodyPr/>
          <a:lstStyle/>
          <a:p>
            <a:r>
              <a:rPr lang="ru-RU" dirty="0" smtClean="0"/>
              <a:t>Образовательная деятельность по образовательным областям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199" y="2261938"/>
            <a:ext cx="4760786" cy="8478264"/>
          </a:xfrm>
        </p:spPr>
        <p:txBody>
          <a:bodyPr/>
          <a:lstStyle/>
          <a:p>
            <a:r>
              <a:rPr lang="ru-RU" sz="1600" dirty="0" smtClean="0"/>
              <a:t>Содержание Программы МБДОУ д/с № 5 обеспечивает развитие личности, мотивации и способностей детей в различных видах деятельности и включает в себя следующие образовательные области:</a:t>
            </a:r>
          </a:p>
          <a:p>
            <a:r>
              <a:rPr lang="ru-RU" sz="1600" dirty="0" smtClean="0"/>
              <a:t>Социально-коммуникативное развитие;</a:t>
            </a:r>
          </a:p>
          <a:p>
            <a:r>
              <a:rPr lang="ru-RU" sz="1600" dirty="0" smtClean="0"/>
              <a:t>Познавательное развитие;</a:t>
            </a:r>
          </a:p>
          <a:p>
            <a:r>
              <a:rPr lang="ru-RU" sz="1600" dirty="0" smtClean="0"/>
              <a:t>Речевое развитие;</a:t>
            </a:r>
          </a:p>
          <a:p>
            <a:r>
              <a:rPr lang="ru-RU" sz="1600" dirty="0" smtClean="0"/>
              <a:t>Художественно-эстетическое развитие;</a:t>
            </a:r>
          </a:p>
          <a:p>
            <a:r>
              <a:rPr lang="ru-RU" sz="1600" dirty="0" smtClean="0"/>
              <a:t>Физическое развитие.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1337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Социально-коммуникативное развитие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dirty="0"/>
              <a:t>- усвоение норм и ценностей, принятых в обществе, включая моральные и нравственные ценности; </a:t>
            </a:r>
          </a:p>
          <a:p>
            <a:r>
              <a:rPr lang="ru-RU" sz="1600" dirty="0"/>
              <a:t>- развитие общения и взаимодействия ребёнка с взрослыми и сверстниками; </a:t>
            </a:r>
          </a:p>
          <a:p>
            <a:r>
              <a:rPr lang="ru-RU" sz="1600" dirty="0"/>
              <a:t>- становление самостоятельности, целенаправленности и </a:t>
            </a:r>
            <a:r>
              <a:rPr lang="ru-RU" sz="1600" dirty="0" err="1"/>
              <a:t>саморегуляции</a:t>
            </a:r>
            <a:r>
              <a:rPr lang="ru-RU" sz="1600" dirty="0"/>
              <a:t> собственных действий; </a:t>
            </a:r>
          </a:p>
          <a:p>
            <a:r>
              <a:rPr lang="ru-RU" sz="1600" dirty="0"/>
              <a:t>- развитие социального и эмоционального интеллекта, эмоциональной отзывчивости, сопереживания, формирование готовности к совместной деятельности со сверстниками, уважительного отношения и чувства принадлежности к своей семье и к сообществу детей и взрослых; </a:t>
            </a:r>
          </a:p>
          <a:p>
            <a:r>
              <a:rPr lang="ru-RU" sz="1600" dirty="0"/>
              <a:t>- формирование позитивных установок к различным видам труда и творчества; формирование основ безопасного поведения в быту, социуме, природе.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70965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83734"/>
            <a:ext cx="4760785" cy="1587278"/>
          </a:xfrm>
        </p:spPr>
        <p:txBody>
          <a:bodyPr/>
          <a:lstStyle/>
          <a:p>
            <a:r>
              <a:rPr lang="ru-RU" b="1" i="1" dirty="0"/>
              <a:t>Познавательное развитие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69450"/>
            <a:ext cx="4760786" cy="6899152"/>
          </a:xfrm>
        </p:spPr>
        <p:txBody>
          <a:bodyPr/>
          <a:lstStyle/>
          <a:p>
            <a:r>
              <a:rPr lang="ru-RU" sz="1600" dirty="0"/>
              <a:t>- развитие интересов детей, любознательности и познавательной мотивации; </a:t>
            </a:r>
          </a:p>
          <a:p>
            <a:r>
              <a:rPr lang="ru-RU" sz="1600" dirty="0"/>
              <a:t>- формирование познавательных действий, становление сознания; </a:t>
            </a:r>
          </a:p>
          <a:p>
            <a:r>
              <a:rPr lang="ru-RU" sz="1600" dirty="0"/>
              <a:t>- развитие воображения и творческой активности; </a:t>
            </a:r>
          </a:p>
          <a:p>
            <a:r>
              <a:rPr lang="ru-RU" sz="1600" dirty="0"/>
              <a:t>- формирование первичных представлений о себе, других людях,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др.), о малой родине и Отечестве, представлений о социокультурных ценностях нашего народа, об отечественных традициях и праздниках, о планете Земля как общем доме людей, об особенностях её природы, многообразии стран и народов мира.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85807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Речевое развитие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199" y="2257777"/>
            <a:ext cx="4760786" cy="6899152"/>
          </a:xfrm>
        </p:spPr>
        <p:txBody>
          <a:bodyPr/>
          <a:lstStyle/>
          <a:p>
            <a:r>
              <a:rPr lang="ru-RU" sz="1600" dirty="0"/>
              <a:t>- владение речью как средством общения и культуры; обогащение активного словаря; </a:t>
            </a:r>
          </a:p>
          <a:p>
            <a:r>
              <a:rPr lang="ru-RU" sz="1600" dirty="0"/>
              <a:t>- развитие связной, грамматически правильной диалогической и монологической речи; развитие речевого творчества; </a:t>
            </a:r>
          </a:p>
          <a:p>
            <a:r>
              <a:rPr lang="ru-RU" sz="1600" dirty="0"/>
              <a:t>- развитие звуковой и интонационной культуры речи, фонематического слуха; </a:t>
            </a:r>
          </a:p>
          <a:p>
            <a:r>
              <a:rPr lang="ru-RU" sz="1600" dirty="0"/>
              <a:t>- знакомство с книжной культурой, детской литературой, понимание на слух текстов различных жанров детской литературы; </a:t>
            </a:r>
          </a:p>
          <a:p>
            <a:r>
              <a:rPr lang="ru-RU" sz="1600" dirty="0"/>
              <a:t>- формирование звуковой аналитико-синтетической активности как предпосылки обучения грамоте.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63520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83734"/>
            <a:ext cx="4760785" cy="1298520"/>
          </a:xfrm>
        </p:spPr>
        <p:txBody>
          <a:bodyPr/>
          <a:lstStyle/>
          <a:p>
            <a:r>
              <a:rPr lang="ru-RU" b="1" i="1" dirty="0"/>
              <a:t>Художественно-эстетическое развитие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199" y="3022903"/>
            <a:ext cx="4760786" cy="6899152"/>
          </a:xfrm>
        </p:spPr>
        <p:txBody>
          <a:bodyPr/>
          <a:lstStyle/>
          <a:p>
            <a:r>
              <a:rPr lang="ru-RU" sz="1600" dirty="0"/>
              <a:t>- развитие предпосылок ценностно-смыслового восприятия и понимания произведений искусства (словесного, музыкального, изобразительного), мира природы; </a:t>
            </a:r>
          </a:p>
          <a:p>
            <a:r>
              <a:rPr lang="ru-RU" sz="1600" dirty="0"/>
              <a:t>- становление эстетического отношения к окружающему миру; </a:t>
            </a:r>
          </a:p>
          <a:p>
            <a:r>
              <a:rPr lang="ru-RU" sz="1600" dirty="0"/>
              <a:t>- формирование элементарных представлений о видах искусства; </a:t>
            </a:r>
          </a:p>
          <a:p>
            <a:r>
              <a:rPr lang="ru-RU" sz="1600" dirty="0"/>
              <a:t>- восприятие музыки, художественной литературы, фольклора; </a:t>
            </a:r>
          </a:p>
          <a:p>
            <a:r>
              <a:rPr lang="ru-RU" sz="1600" dirty="0"/>
              <a:t>- стимулирование сопереживания персонажам художественных произведений;</a:t>
            </a:r>
          </a:p>
          <a:p>
            <a:r>
              <a:rPr lang="ru-RU" sz="1600" dirty="0"/>
              <a:t>- реализацию самостоятельной творческой деятельности детей (изобразительной, конструктивно-модельной, музыкальной, и др.)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40886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83734"/>
            <a:ext cx="4760785" cy="1106014"/>
          </a:xfrm>
        </p:spPr>
        <p:txBody>
          <a:bodyPr/>
          <a:lstStyle/>
          <a:p>
            <a:r>
              <a:rPr lang="ru-RU" b="1" i="1" dirty="0"/>
              <a:t>Физическое развитие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199" y="2950713"/>
            <a:ext cx="4760786" cy="6899152"/>
          </a:xfrm>
        </p:spPr>
        <p:txBody>
          <a:bodyPr/>
          <a:lstStyle/>
          <a:p>
            <a:r>
              <a:rPr lang="ru-RU" sz="1600" dirty="0"/>
              <a:t>- приобретение опыта двигательной деятельности детей, в том числе связанной с выполнением упражнений, направленных на развитие таких физических качеств, как координация и гибкость; </a:t>
            </a:r>
          </a:p>
          <a:p>
            <a:r>
              <a:rPr lang="ru-RU" sz="1600" dirty="0"/>
              <a:t>- формирование опорно-двигательной системы организма;</a:t>
            </a:r>
          </a:p>
          <a:p>
            <a:r>
              <a:rPr lang="ru-RU" sz="1600" dirty="0"/>
              <a:t>- развитие равновесия, координации движения, крупной и мелкой моторики обеих рук, а также правильного, не наносящего ущерба организму, выполнение основных движений (ходьба, бег, мягкие прыжки, повороты в обе стороны);</a:t>
            </a:r>
          </a:p>
          <a:p>
            <a:r>
              <a:rPr lang="ru-RU" sz="1600" dirty="0"/>
              <a:t>- формирование начальных представлений о некоторых видах спорта, овладение подвижными играми и правилами; </a:t>
            </a:r>
          </a:p>
          <a:p>
            <a:r>
              <a:rPr lang="ru-RU" sz="1600" dirty="0"/>
              <a:t>- становление целенаправленности и </a:t>
            </a:r>
            <a:r>
              <a:rPr lang="ru-RU" sz="1600" dirty="0" err="1"/>
              <a:t>саморегуляции</a:t>
            </a:r>
            <a:r>
              <a:rPr lang="ru-RU" sz="1600" dirty="0"/>
              <a:t> в двигательной сфере; </a:t>
            </a:r>
          </a:p>
          <a:p>
            <a:r>
              <a:rPr lang="ru-RU" sz="1600" dirty="0"/>
              <a:t>- становление ценностей здорового образа жизни, овладение его элементарными нормами и правилами (в питании, двигательном режиме, закаливании, при формировании полезных привычек и др.).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16445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568" y="241523"/>
            <a:ext cx="5606716" cy="1876035"/>
          </a:xfrm>
        </p:spPr>
        <p:txBody>
          <a:bodyPr/>
          <a:lstStyle/>
          <a:p>
            <a:r>
              <a:rPr lang="ru-RU" b="1" dirty="0"/>
              <a:t>Образовательная деятельность по профессиональной коррекции нарушений развития детей.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6568" y="2117558"/>
            <a:ext cx="5606716" cy="9529010"/>
          </a:xfrm>
        </p:spPr>
        <p:txBody>
          <a:bodyPr>
            <a:normAutofit/>
          </a:bodyPr>
          <a:lstStyle/>
          <a:p>
            <a:r>
              <a:rPr lang="ru-RU" sz="1600" dirty="0"/>
              <a:t>Коррекционная работа осуществляется по программе логопедической работы по </a:t>
            </a:r>
            <a:r>
              <a:rPr lang="ru-RU" sz="1600" dirty="0" smtClean="0"/>
              <a:t>преодолению </a:t>
            </a:r>
            <a:r>
              <a:rPr lang="ru-RU" sz="1600" dirty="0"/>
              <a:t>фонетико-фонематического недоразвития речи у детей, Москва, «</a:t>
            </a:r>
            <a:r>
              <a:rPr lang="ru-RU" sz="1600" dirty="0" err="1"/>
              <a:t>Посвещение</a:t>
            </a:r>
            <a:r>
              <a:rPr lang="ru-RU" sz="1600" dirty="0"/>
              <a:t>», </a:t>
            </a:r>
            <a:r>
              <a:rPr lang="ru-RU" sz="1600" dirty="0" smtClean="0"/>
              <a:t>2008, Филичева Т.Б., Чиркина Г.В. </a:t>
            </a:r>
          </a:p>
          <a:p>
            <a:r>
              <a:rPr lang="ru-RU" sz="1600" dirty="0" err="1" smtClean="0"/>
              <a:t>Цуканова</a:t>
            </a:r>
            <a:r>
              <a:rPr lang="ru-RU" sz="1600" dirty="0" smtClean="0"/>
              <a:t> </a:t>
            </a:r>
            <a:r>
              <a:rPr lang="ru-RU" sz="1600" dirty="0"/>
              <a:t>С.П. Учим ребенка говорить и читать. Конспекты занятий по развитию фонематической стороны речи и обучению грамоте детей старшего дошкольного возраста. </a:t>
            </a:r>
            <a:r>
              <a:rPr lang="en-US" sz="1600" dirty="0"/>
              <a:t>I</a:t>
            </a:r>
            <a:r>
              <a:rPr lang="ru-RU" sz="1600" dirty="0"/>
              <a:t>, II, III периоды обучения / С.П. </a:t>
            </a:r>
            <a:r>
              <a:rPr lang="ru-RU" sz="1600" dirty="0" err="1"/>
              <a:t>Цуканова</a:t>
            </a:r>
            <a:r>
              <a:rPr lang="ru-RU" sz="1600" dirty="0"/>
              <a:t>, Л.Л. </a:t>
            </a:r>
            <a:r>
              <a:rPr lang="ru-RU" sz="1600" dirty="0" err="1"/>
              <a:t>Бетц</a:t>
            </a:r>
            <a:r>
              <a:rPr lang="ru-RU" sz="1600" dirty="0"/>
              <a:t>. – М.: Издательство ГНОМ, 2011</a:t>
            </a:r>
            <a:r>
              <a:rPr lang="ru-RU" sz="1600" dirty="0" smtClean="0"/>
              <a:t>.</a:t>
            </a:r>
          </a:p>
          <a:p>
            <a:endParaRPr lang="ru-RU" sz="1600" dirty="0"/>
          </a:p>
          <a:p>
            <a:r>
              <a:rPr lang="ru-RU" sz="1600" dirty="0" smtClean="0"/>
              <a:t>В программе представлена система работы, рекомендации по составлению учебного плана, организации режима дня воспитанников ДОО, построению предметно-пространственной развивающей среды; система диагностики индивидуального развития детей.</a:t>
            </a:r>
          </a:p>
          <a:p>
            <a:endParaRPr lang="ru-RU" sz="1600" dirty="0"/>
          </a:p>
          <a:p>
            <a:r>
              <a:rPr lang="ru-RU" sz="1600" dirty="0" smtClean="0"/>
              <a:t>В МБДОУ д/с № 5 имеется необходимый методический комплект, состоящий из раздаточного и наглядного-демонстрационного материала; индивидуальных рабочих тетрадей.</a:t>
            </a:r>
          </a:p>
          <a:p>
            <a:endParaRPr lang="ru-RU" sz="1600" dirty="0"/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657953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0632" y="241524"/>
            <a:ext cx="5871410" cy="1491024"/>
          </a:xfrm>
        </p:spPr>
        <p:txBody>
          <a:bodyPr/>
          <a:lstStyle/>
          <a:p>
            <a:r>
              <a:rPr lang="ru-RU" dirty="0" smtClean="0"/>
              <a:t>Особенности взаимодействия педагогического коллектива с семьями воспитанников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0631" y="1795681"/>
            <a:ext cx="5101389" cy="9369623"/>
          </a:xfrm>
        </p:spPr>
        <p:txBody>
          <a:bodyPr>
            <a:normAutofit/>
          </a:bodyPr>
          <a:lstStyle/>
          <a:p>
            <a:r>
              <a:rPr lang="ru-RU" sz="1600" dirty="0"/>
              <a:t>Важнейшим условием обеспечения целостного развития личности ребенка является развитие конструктивного взаимодействия с семьей. Ведущая цель взаимодействия педагогического коллектива МБДОУ д/с № 5 с семьями воспитанников - создание необходимых условий для формирования ответственных взаимоотношений и развития компетентности родителей (способности разрешать разные типы </a:t>
            </a:r>
            <a:r>
              <a:rPr lang="ru-RU" sz="1600" dirty="0" err="1"/>
              <a:t>социальнo</a:t>
            </a:r>
            <a:r>
              <a:rPr lang="ru-RU" sz="1600" dirty="0"/>
              <a:t>-педагогических ситуаций, связанных с воспитанием ребенка); обеспечение права родителей на уважение и понимание, на участие в жизни детского сада</a:t>
            </a:r>
            <a:r>
              <a:rPr lang="ru-RU" sz="1600" dirty="0" smtClean="0"/>
              <a:t>.</a:t>
            </a:r>
          </a:p>
          <a:p>
            <a:endParaRPr lang="ru-RU" sz="1600" dirty="0"/>
          </a:p>
          <a:p>
            <a:r>
              <a:rPr lang="ru-RU" sz="1600" b="1" dirty="0"/>
              <a:t>Стенды. </a:t>
            </a:r>
            <a:r>
              <a:rPr lang="ru-RU" sz="1600" dirty="0"/>
              <a:t>На стендах детского сада размещена стратегическая (многолетняя), тактическая (годичная) и оперативная информация</a:t>
            </a:r>
            <a:r>
              <a:rPr lang="ru-RU" sz="1600" dirty="0" smtClean="0"/>
              <a:t>.</a:t>
            </a:r>
          </a:p>
          <a:p>
            <a:endParaRPr lang="ru-RU" sz="1600" dirty="0"/>
          </a:p>
          <a:p>
            <a:r>
              <a:rPr lang="ru-RU" sz="1600" dirty="0"/>
              <a:t>Вся информация, представляемая на стенде дублируются на сайте ДОУ (</a:t>
            </a:r>
            <a:r>
              <a:rPr lang="ru-RU" sz="1600" dirty="0">
                <a:hlinkClick r:id="rId2"/>
              </a:rPr>
              <a:t>http://детский-сад-5.рф</a:t>
            </a:r>
            <a:r>
              <a:rPr lang="ru-RU" sz="1600" dirty="0" smtClean="0">
                <a:hlinkClick r:id="rId2"/>
              </a:rPr>
              <a:t>/</a:t>
            </a:r>
            <a:r>
              <a:rPr lang="ru-RU" sz="1600" dirty="0" smtClean="0"/>
              <a:t>).</a:t>
            </a:r>
          </a:p>
          <a:p>
            <a:endParaRPr lang="ru-RU" sz="1600" dirty="0"/>
          </a:p>
          <a:p>
            <a:r>
              <a:rPr lang="ru-RU" sz="1600" dirty="0"/>
              <a:t>	В ДОУ функционирует детско-родительский клуб «Моя семья». Целью которого является повышение психолого-педагогической компетентности родителей, имеющих детей дошкольного возраста для развития важных ресурсов семьи и детей.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6733394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8091"/>
            <a:ext cx="4760785" cy="1154141"/>
          </a:xfrm>
        </p:spPr>
        <p:txBody>
          <a:bodyPr/>
          <a:lstStyle/>
          <a:p>
            <a:r>
              <a:rPr lang="ru-RU" dirty="0" smtClean="0"/>
              <a:t>Материально-техническое обеспечение Программы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198" y="1612232"/>
            <a:ext cx="5245769" cy="10395284"/>
          </a:xfrm>
        </p:spPr>
        <p:txBody>
          <a:bodyPr/>
          <a:lstStyle/>
          <a:p>
            <a:r>
              <a:rPr lang="ru-RU" sz="1600" dirty="0"/>
              <a:t>Развивающая предметно-пространственная среда детского сада отвечает основным требованиям:</a:t>
            </a:r>
          </a:p>
          <a:p>
            <a:pPr lvl="0"/>
            <a:r>
              <a:rPr lang="ru-RU" sz="1600" dirty="0"/>
              <a:t> содержательно насыщенная, развивающая;</a:t>
            </a:r>
          </a:p>
          <a:p>
            <a:pPr lvl="0"/>
            <a:r>
              <a:rPr lang="ru-RU" sz="1600" dirty="0"/>
              <a:t> трансформируемая;</a:t>
            </a:r>
          </a:p>
          <a:p>
            <a:pPr lvl="0"/>
            <a:r>
              <a:rPr lang="ru-RU" sz="1600" dirty="0"/>
              <a:t> полифункциональная;</a:t>
            </a:r>
          </a:p>
          <a:p>
            <a:pPr lvl="0"/>
            <a:r>
              <a:rPr lang="ru-RU" sz="1600" dirty="0"/>
              <a:t> вариативная;</a:t>
            </a:r>
          </a:p>
          <a:p>
            <a:pPr lvl="0"/>
            <a:r>
              <a:rPr lang="ru-RU" sz="1600" dirty="0"/>
              <a:t> доступная;</a:t>
            </a:r>
          </a:p>
          <a:p>
            <a:pPr lvl="0"/>
            <a:r>
              <a:rPr lang="ru-RU" sz="1600" dirty="0"/>
              <a:t> безопасная;</a:t>
            </a:r>
          </a:p>
          <a:p>
            <a:pPr lvl="0"/>
            <a:r>
              <a:rPr lang="ru-RU" sz="1600" dirty="0"/>
              <a:t> </a:t>
            </a:r>
            <a:r>
              <a:rPr lang="ru-RU" sz="1600" dirty="0" err="1"/>
              <a:t>здоровьесберегающая</a:t>
            </a:r>
            <a:r>
              <a:rPr lang="ru-RU" sz="1600" dirty="0"/>
              <a:t>;</a:t>
            </a:r>
          </a:p>
          <a:p>
            <a:pPr lvl="0"/>
            <a:r>
              <a:rPr lang="ru-RU" sz="1600" dirty="0"/>
              <a:t> эстетически-привлекательная.</a:t>
            </a:r>
          </a:p>
          <a:p>
            <a:r>
              <a:rPr lang="ru-RU" sz="1600" dirty="0"/>
              <a:t>В качестве центров развития выступают:</a:t>
            </a:r>
          </a:p>
          <a:p>
            <a:pPr lvl="0"/>
            <a:r>
              <a:rPr lang="ru-RU" sz="1600" dirty="0"/>
              <a:t> уголок для сюжетно-ролевых игр;</a:t>
            </a:r>
          </a:p>
          <a:p>
            <a:pPr lvl="0"/>
            <a:r>
              <a:rPr lang="ru-RU" sz="1600" dirty="0"/>
              <a:t> уголок </a:t>
            </a:r>
            <a:r>
              <a:rPr lang="ru-RU" sz="1600" dirty="0" err="1"/>
              <a:t>ряжения</a:t>
            </a:r>
            <a:r>
              <a:rPr lang="ru-RU" sz="1600" dirty="0"/>
              <a:t> (для театрализованных игр);</a:t>
            </a:r>
          </a:p>
          <a:p>
            <a:pPr lvl="0"/>
            <a:r>
              <a:rPr lang="ru-RU" sz="1600" dirty="0"/>
              <a:t> книжный уголок;</a:t>
            </a:r>
          </a:p>
          <a:p>
            <a:pPr lvl="0"/>
            <a:r>
              <a:rPr lang="ru-RU" sz="1600" dirty="0"/>
              <a:t> зона для настольно-печатных игр;</a:t>
            </a:r>
          </a:p>
          <a:p>
            <a:pPr lvl="0"/>
            <a:r>
              <a:rPr lang="ru-RU" sz="1600" dirty="0"/>
              <a:t> выставка (детского рисунка, детского творчества, изделий народных</a:t>
            </a:r>
          </a:p>
          <a:p>
            <a:r>
              <a:rPr lang="ru-RU" sz="1600" dirty="0"/>
              <a:t>мастеров и т. д.);</a:t>
            </a:r>
          </a:p>
          <a:p>
            <a:pPr lvl="0"/>
            <a:r>
              <a:rPr lang="ru-RU" sz="1600" dirty="0"/>
              <a:t> уголок природы (наблюдений за природой);</a:t>
            </a:r>
          </a:p>
          <a:p>
            <a:pPr lvl="0"/>
            <a:r>
              <a:rPr lang="ru-RU" sz="1600" dirty="0"/>
              <a:t> спортивный уголок;</a:t>
            </a:r>
          </a:p>
          <a:p>
            <a:pPr lvl="0"/>
            <a:r>
              <a:rPr lang="ru-RU" sz="1600" dirty="0"/>
              <a:t> уголок для игр с песком;</a:t>
            </a:r>
          </a:p>
          <a:p>
            <a:pPr lvl="0"/>
            <a:r>
              <a:rPr lang="ru-RU" sz="1600" dirty="0"/>
              <a:t> уголки для разнообразных видов самостоятельной деятельности детей: конструктивной, изобразительной, музыкальной и др.;</a:t>
            </a:r>
          </a:p>
          <a:p>
            <a:pPr lvl="0"/>
            <a:r>
              <a:rPr lang="ru-RU" sz="1600" dirty="0"/>
              <a:t> игровой центр с крупными мягкими конструкциями (блоки,</a:t>
            </a:r>
          </a:p>
          <a:p>
            <a:r>
              <a:rPr lang="ru-RU" sz="1600" dirty="0"/>
              <a:t>домики, тоннели и пр.) для легкого изменения игрового пространства;</a:t>
            </a:r>
          </a:p>
          <a:p>
            <a:pPr lvl="0"/>
            <a:r>
              <a:rPr lang="ru-RU" sz="1600" dirty="0"/>
              <a:t> игровой уголок (с игрушками, строительным материалом).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55322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9965"/>
            <a:ext cx="4760785" cy="2348089"/>
          </a:xfrm>
        </p:spPr>
        <p:txBody>
          <a:bodyPr/>
          <a:lstStyle/>
          <a:p>
            <a:r>
              <a:rPr lang="ru-RU" dirty="0" smtClean="0"/>
              <a:t>Вариативная часть Программы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199" y="1867871"/>
            <a:ext cx="4760786" cy="6899152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Вариативная часть ООП МБДОУ д/с № 5 представлена дополнительной общеобразовательной программой социально-педагогической направленности «Родной свой край люби и знай».</a:t>
            </a:r>
          </a:p>
          <a:p>
            <a:endParaRPr lang="ru-RU" sz="1600" dirty="0"/>
          </a:p>
          <a:p>
            <a:r>
              <a:rPr lang="ru-RU" sz="1600" dirty="0" smtClean="0"/>
              <a:t>Дополнительная программа дошкольного образования составлена в соответствии с Федеральным законом от 29 декабря 2012 года № 273-ФЗ «Об образовании в российской Федерации», Федеральным государственным образовательным стандартом дошкольного образования (Приказ № 1155 от 17 октября 2013 года).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372198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522856"/>
            <a:ext cx="4835626" cy="1013336"/>
          </a:xfrm>
        </p:spPr>
        <p:txBody>
          <a:bodyPr>
            <a:normAutofit/>
          </a:bodyPr>
          <a:lstStyle/>
          <a:p>
            <a:r>
              <a:rPr lang="ru-RU" sz="3600" b="1" dirty="0"/>
              <a:t>Цель</a:t>
            </a:r>
            <a:r>
              <a:rPr lang="ru-RU" sz="3600" dirty="0"/>
              <a:t>: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536192"/>
            <a:ext cx="5181600" cy="10277856"/>
          </a:xfrm>
        </p:spPr>
        <p:txBody>
          <a:bodyPr>
            <a:normAutofit/>
          </a:bodyPr>
          <a:lstStyle/>
          <a:p>
            <a:endParaRPr lang="ru-RU" dirty="0"/>
          </a:p>
          <a:p>
            <a:r>
              <a:rPr lang="ru-RU" sz="1800" dirty="0" smtClean="0"/>
              <a:t>- обеспечение выполнения требований ФГОС ДО;</a:t>
            </a:r>
          </a:p>
          <a:p>
            <a:r>
              <a:rPr lang="ru-RU" sz="1800" dirty="0" smtClean="0"/>
              <a:t>- формирование общей культуры; развитие физических, интеллектуальных, нравственных, эстетических и личностных качеств; формирование предпосылок учебной деятельности, сохранение и укрепление здоровья детей дошкольного возраста;</a:t>
            </a:r>
          </a:p>
          <a:p>
            <a:r>
              <a:rPr lang="ru-RU" sz="1800" dirty="0" smtClean="0"/>
              <a:t>- обеспечение государственных гарантий уровня и качества дошкольного образования на основе единства обязательных требований к условиям реализации образовательных программ дошкольного образования, их структуре и результатам их освоения;</a:t>
            </a:r>
          </a:p>
          <a:p>
            <a:r>
              <a:rPr lang="ru-RU" sz="1800" dirty="0" smtClean="0"/>
              <a:t>- сохранение единства образовательного пространства РФ относительно уровня дошкольного образования.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719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504916"/>
            <a:ext cx="4835626" cy="775244"/>
          </a:xfrm>
        </p:spPr>
        <p:txBody>
          <a:bodyPr>
            <a:noAutofit/>
          </a:bodyPr>
          <a:lstStyle/>
          <a:p>
            <a:r>
              <a:rPr lang="ru-RU" sz="3600" b="1" dirty="0"/>
              <a:t>Задачи</a:t>
            </a:r>
            <a:r>
              <a:rPr lang="ru-RU" sz="3600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572768"/>
            <a:ext cx="5187287" cy="10619232"/>
          </a:xfrm>
        </p:spPr>
        <p:txBody>
          <a:bodyPr>
            <a:normAutofit/>
          </a:bodyPr>
          <a:lstStyle/>
          <a:p>
            <a:endParaRPr lang="ru-RU" sz="1800" dirty="0"/>
          </a:p>
          <a:p>
            <a:r>
              <a:rPr lang="ru-RU" sz="1800" dirty="0"/>
              <a:t>- охрана и укрепление физического и психического здоровья детей, в том числе их эмоционального благополучия;</a:t>
            </a:r>
            <a:endParaRPr lang="ru-RU" sz="1800" dirty="0"/>
          </a:p>
          <a:p>
            <a:r>
              <a:rPr lang="ru-RU" sz="1800" dirty="0"/>
              <a:t>- обеспечение равных возможностей полноценного развития каждого ребёнка в период дошкольного детства независимо от места проживания, пола, нации, языка, социального статуса, психофизиологических особенностей (в том числе ограниченных возможностей здоровья);</a:t>
            </a:r>
            <a:endParaRPr lang="ru-RU" sz="1800" dirty="0"/>
          </a:p>
          <a:p>
            <a:r>
              <a:rPr lang="ru-RU" sz="1800" dirty="0" smtClean="0"/>
              <a:t>-</a:t>
            </a:r>
            <a:r>
              <a:rPr lang="ru-RU" sz="1800" dirty="0"/>
              <a:t> создание благоприятных условий развития детей в соответствии с их возрастными и индивидуальными </a:t>
            </a:r>
            <a:r>
              <a:rPr lang="ru-RU" sz="1800" dirty="0" smtClean="0"/>
              <a:t>особенностями;</a:t>
            </a:r>
            <a:endParaRPr lang="ru-RU" sz="1800" dirty="0"/>
          </a:p>
          <a:p>
            <a:r>
              <a:rPr lang="ru-RU" sz="1800" dirty="0"/>
              <a:t>- объединение обучения и воспитания в целостный образовательный процесс на основе духовно-нравственных и социокультурных ценностей и принятых в обществе правил и норм поведения в интересах человека, семьи, общества;</a:t>
            </a:r>
            <a:endParaRPr lang="ru-RU" sz="1800" dirty="0"/>
          </a:p>
          <a:p>
            <a:r>
              <a:rPr lang="ru-RU" sz="1800" dirty="0" smtClean="0"/>
              <a:t>-</a:t>
            </a:r>
            <a:r>
              <a:rPr lang="ru-RU" sz="1800" dirty="0"/>
              <a:t> обеспечение психолого-педагогической поддержки семьи и повышения компетентности родителей в вопросах развития и образования, охраны и укрепления здоровья детей.</a:t>
            </a:r>
            <a:r>
              <a:rPr lang="ru-RU" sz="1800" b="1" i="1" dirty="0"/>
              <a:t> </a:t>
            </a:r>
            <a:endParaRPr lang="ru-RU" sz="1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166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0999" y="480482"/>
            <a:ext cx="6215743" cy="1903492"/>
          </a:xfrm>
        </p:spPr>
        <p:txBody>
          <a:bodyPr>
            <a:noAutofit/>
          </a:bodyPr>
          <a:lstStyle/>
          <a:p>
            <a:r>
              <a:rPr lang="ru-RU" sz="3200" b="1" dirty="0"/>
              <a:t>Принципы и подходы к формированию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Программы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0999" y="2383974"/>
            <a:ext cx="4713514" cy="9046026"/>
          </a:xfrm>
        </p:spPr>
        <p:txBody>
          <a:bodyPr>
            <a:normAutofit/>
          </a:bodyPr>
          <a:lstStyle/>
          <a:p>
            <a:r>
              <a:rPr lang="ru-RU" sz="1800" dirty="0"/>
              <a:t>- поддержка разнообразия детства; </a:t>
            </a:r>
            <a:endParaRPr lang="ru-RU" sz="1800" dirty="0" smtClean="0"/>
          </a:p>
          <a:p>
            <a:r>
              <a:rPr lang="ru-RU" sz="1800" dirty="0" smtClean="0"/>
              <a:t>- </a:t>
            </a:r>
            <a:r>
              <a:rPr lang="ru-RU" sz="1800" dirty="0"/>
              <a:t>уважение личности ребенка;</a:t>
            </a:r>
            <a:endParaRPr lang="ru-RU" sz="1800" dirty="0"/>
          </a:p>
          <a:p>
            <a:r>
              <a:rPr lang="ru-RU" sz="1800" dirty="0"/>
              <a:t>- учет индивидуальных потребностей ребенка, связанных с его жизненной ситуацией и состоянием здоровья;</a:t>
            </a:r>
            <a:endParaRPr lang="ru-RU" sz="1800" dirty="0"/>
          </a:p>
          <a:p>
            <a:r>
              <a:rPr lang="ru-RU" sz="1800" dirty="0" smtClean="0"/>
              <a:t>- </a:t>
            </a:r>
            <a:r>
              <a:rPr lang="ru-RU" sz="1800" dirty="0"/>
              <a:t>поддержка инициативы детей в различных видах деятельности;</a:t>
            </a:r>
            <a:endParaRPr lang="ru-RU" sz="1800" dirty="0"/>
          </a:p>
          <a:p>
            <a:r>
              <a:rPr lang="ru-RU" sz="1800" dirty="0"/>
              <a:t>- сотрудничество образовательной организации с семьей;</a:t>
            </a:r>
            <a:endParaRPr lang="ru-RU" sz="1800" dirty="0"/>
          </a:p>
          <a:p>
            <a:r>
              <a:rPr lang="ru-RU" sz="1800" dirty="0"/>
              <a:t>- приобщение детей к социокультурным нормам, традициям семьи, общества и государства;</a:t>
            </a:r>
            <a:endParaRPr lang="ru-RU" sz="1800" dirty="0"/>
          </a:p>
          <a:p>
            <a:r>
              <a:rPr lang="ru-RU" sz="1800" dirty="0"/>
              <a:t>- формирование познавательных интересов и познавательных действий ребенка в различных видах деятельности;</a:t>
            </a:r>
            <a:endParaRPr lang="ru-RU" sz="1800" dirty="0"/>
          </a:p>
          <a:p>
            <a:r>
              <a:rPr lang="ru-RU" sz="1800" dirty="0"/>
              <a:t>- возрастная адекватность дошкольного образования (соответствие условий, требований, методов возрасту и особенностям развития);</a:t>
            </a:r>
            <a:endParaRPr lang="ru-RU" sz="1800" dirty="0"/>
          </a:p>
          <a:p>
            <a:r>
              <a:rPr lang="ru-RU" sz="1800" dirty="0"/>
              <a:t>- учет этнокультурной ситуации развития детей.</a:t>
            </a:r>
            <a:endParaRPr lang="ru-RU" sz="1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4952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199" y="430590"/>
            <a:ext cx="4760785" cy="1724781"/>
          </a:xfrm>
        </p:spPr>
        <p:txBody>
          <a:bodyPr/>
          <a:lstStyle/>
          <a:p>
            <a:r>
              <a:rPr lang="ru-RU" b="1" dirty="0"/>
              <a:t>Значимые для разработки и реализации Программы характеристики.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199" y="2612571"/>
            <a:ext cx="4760786" cy="8584831"/>
          </a:xfrm>
        </p:spPr>
        <p:txBody>
          <a:bodyPr>
            <a:normAutofit/>
          </a:bodyPr>
          <a:lstStyle/>
          <a:p>
            <a:r>
              <a:rPr lang="ru-RU" sz="1800" dirty="0"/>
              <a:t>Природно-климатические, географические и экологические особенности</a:t>
            </a:r>
            <a:r>
              <a:rPr lang="ru-RU" sz="1800" dirty="0" smtClean="0"/>
              <a:t>.</a:t>
            </a:r>
          </a:p>
          <a:p>
            <a:r>
              <a:rPr lang="ru-RU" sz="1800" b="1" dirty="0"/>
              <a:t>Демографические особенности</a:t>
            </a:r>
            <a:r>
              <a:rPr lang="ru-RU" sz="1800" b="1" dirty="0" smtClean="0"/>
              <a:t>.</a:t>
            </a:r>
          </a:p>
          <a:p>
            <a:r>
              <a:rPr lang="ru-RU" sz="1800" b="1" dirty="0"/>
              <a:t>Национально-культурные и этнокультурные особенности</a:t>
            </a:r>
            <a:r>
              <a:rPr lang="ru-RU" sz="1800" b="1" dirty="0" smtClean="0"/>
              <a:t>.</a:t>
            </a:r>
          </a:p>
          <a:p>
            <a:r>
              <a:rPr lang="ru-RU" sz="1800" b="1" dirty="0" err="1"/>
              <a:t>Cоциально</a:t>
            </a:r>
            <a:r>
              <a:rPr lang="ru-RU" sz="1800" b="1" dirty="0"/>
              <a:t>-исторические потребности населенного пункта региона.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69078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203" y="299965"/>
            <a:ext cx="5090986" cy="908352"/>
          </a:xfrm>
        </p:spPr>
        <p:txBody>
          <a:bodyPr>
            <a:normAutofit fontScale="90000"/>
          </a:bodyPr>
          <a:lstStyle/>
          <a:p>
            <a:r>
              <a:rPr lang="ru-RU" sz="2400" b="1" dirty="0"/>
              <a:t>Целевые ориентиры образования в младенческом и раннем возрасте: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198" y="1208317"/>
            <a:ext cx="5715001" cy="1067888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r>
              <a:rPr lang="ru-RU" dirty="0"/>
              <a:t>• Ребенок интересуется окружающими предметами и активно действует с ними; эмоционально вовлечен в действия с игрушками и другими предметами, стремится проявлять настойчивость в достижении результата своих действий.</a:t>
            </a:r>
            <a:endParaRPr lang="ru-RU" dirty="0"/>
          </a:p>
          <a:p>
            <a:r>
              <a:rPr lang="ru-RU" dirty="0"/>
              <a:t>• Использует специфические, культурно фиксированные предметные действия, знает назначение бытовых предметов (ложки, расчески, карандаша и пр.) и умеет пользоваться ими. Владеет простейшими навыками самообслуживания; стремится проявлять самостоятельность в бытовом и игровом поведении; проявляет навыки опрятности.</a:t>
            </a:r>
            <a:endParaRPr lang="ru-RU" dirty="0"/>
          </a:p>
          <a:p>
            <a:r>
              <a:rPr lang="ru-RU" dirty="0"/>
              <a:t>• Проявляет отрицательное отношение к грубости, жадности.</a:t>
            </a:r>
            <a:endParaRPr lang="ru-RU" dirty="0"/>
          </a:p>
          <a:p>
            <a:r>
              <a:rPr lang="ru-RU" dirty="0"/>
              <a:t>• Соблюдает правила элементарной вежливости (самостоятельно или по напоминанию говорит «спасибо», «здравствуйте», «до свидания</a:t>
            </a:r>
            <a:r>
              <a:rPr lang="ru-RU" dirty="0" smtClean="0"/>
              <a:t>», «</a:t>
            </a:r>
            <a:r>
              <a:rPr lang="ru-RU" dirty="0"/>
              <a:t>спокойной ночи» (в семье, в группе)); имеет первичные представления об элементарных правилах поведения в детском саду, дома, на улице и старается соблюдать их.</a:t>
            </a:r>
            <a:endParaRPr lang="ru-RU" dirty="0"/>
          </a:p>
          <a:p>
            <a:r>
              <a:rPr lang="ru-RU" dirty="0"/>
              <a:t>• Владеет активной речью, включенной в общение; может обращаться с вопросами и просьбами, понимает речь взрослых; знает названия окружающих предметов и игрушек. Речь становится полноценным средством общения с другими детьми.</a:t>
            </a:r>
            <a:endParaRPr lang="ru-RU" dirty="0"/>
          </a:p>
          <a:p>
            <a:r>
              <a:rPr lang="ru-RU" dirty="0"/>
              <a:t>• Стремится к общению со взрослыми и активно подражает им в движениях и действиях; появляются игры, в которых ребенок воспроизводит действия взрослого. Эмоционально откликается на игру, предложенную взрослым, принимает игровую задачу.</a:t>
            </a:r>
            <a:endParaRPr lang="ru-RU" dirty="0"/>
          </a:p>
          <a:p>
            <a:r>
              <a:rPr lang="ru-RU" dirty="0"/>
              <a:t>• Проявляет интерес к сверстникам; наблюдает за их действиями и подражает им. Умеет играть рядом со сверстниками, не мешая им. Проявляет интерес к совместным играм небольшими группами.</a:t>
            </a:r>
            <a:endParaRPr lang="ru-RU" dirty="0"/>
          </a:p>
          <a:p>
            <a:r>
              <a:rPr lang="ru-RU" dirty="0"/>
              <a:t>• Проявляет интерес к окружающему миру природы, с интересом участвует в сезонных наблюдениях.</a:t>
            </a:r>
            <a:endParaRPr lang="ru-RU" dirty="0"/>
          </a:p>
          <a:p>
            <a:r>
              <a:rPr lang="ru-RU" dirty="0"/>
              <a:t>• Проявляет интерес к стихам, песням и сказкам, рассматриванию картинок, стремится двигаться под музыку; эмоционально откликается на различные произведения культуры и искусства.</a:t>
            </a:r>
            <a:endParaRPr lang="ru-RU" dirty="0"/>
          </a:p>
          <a:p>
            <a:r>
              <a:rPr lang="ru-RU" dirty="0"/>
              <a:t>• С пониманием следит за действиями героев кукольного театра; проявляет желание участвовать в театрализованных и сюжетно-ролевых играх.</a:t>
            </a:r>
            <a:endParaRPr lang="ru-RU" dirty="0"/>
          </a:p>
          <a:p>
            <a:r>
              <a:rPr lang="ru-RU" dirty="0"/>
              <a:t>• Проявляет интерес к продуктивной деятельности (рисование, </a:t>
            </a:r>
            <a:r>
              <a:rPr lang="ru-RU" dirty="0" smtClean="0"/>
              <a:t>лепка, конструирование</a:t>
            </a:r>
            <a:r>
              <a:rPr lang="ru-RU" dirty="0"/>
              <a:t>, аппликация).</a:t>
            </a:r>
            <a:endParaRPr lang="ru-RU" dirty="0"/>
          </a:p>
          <a:p>
            <a:r>
              <a:rPr lang="ru-RU" dirty="0"/>
              <a:t>• У ребенка развита крупная моторика, он стремится осваивать различные виды движений (бег, лазанье, перешагивание и пр.). С интересом участвует в подвижных играх с простым содержанием, несложными движениями.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234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199" y="361840"/>
            <a:ext cx="4760785" cy="1322582"/>
          </a:xfrm>
        </p:spPr>
        <p:txBody>
          <a:bodyPr>
            <a:normAutofit/>
          </a:bodyPr>
          <a:lstStyle/>
          <a:p>
            <a:r>
              <a:rPr lang="ru-RU" sz="2400" b="1" dirty="0"/>
              <a:t>Целевые ориентиры на этапе завершения дошкольного образования: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199" y="1684421"/>
            <a:ext cx="4760786" cy="9721515"/>
          </a:xfrm>
        </p:spPr>
        <p:txBody>
          <a:bodyPr>
            <a:normAutofit/>
          </a:bodyPr>
          <a:lstStyle/>
          <a:p>
            <a:r>
              <a:rPr lang="ru-RU" sz="1600" dirty="0"/>
              <a:t>• Ребенок овладевает основными культурными средствами, способами деятельности, проявляет инициативу и самостоятельность в разных видах деятельности — игре, общении, познавательно-исследовательской деятельности, конструировании и др.; способен выбирать себе род занятий, участников по совместной деятельности.</a:t>
            </a:r>
            <a:endParaRPr lang="ru-RU" sz="1600" dirty="0"/>
          </a:p>
          <a:p>
            <a:r>
              <a:rPr lang="ru-RU" sz="1600" dirty="0"/>
              <a:t>• Ребенок обладает установкой положительного отношения к миру, к разным видам труда, другим людям и самому себе, обладает чувством собственного достоинства; активно взаимодействует со сверстниками и взрослыми, участвует в совместных играх.</a:t>
            </a:r>
            <a:endParaRPr lang="ru-RU" sz="1600" dirty="0"/>
          </a:p>
          <a:p>
            <a:r>
              <a:rPr lang="ru-RU" sz="1600" dirty="0"/>
              <a:t>• 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конфликты. Умеет выражать и отстаивать свою позицию по разным вопросам.</a:t>
            </a:r>
            <a:endParaRPr lang="ru-RU" sz="1600" dirty="0"/>
          </a:p>
          <a:p>
            <a:r>
              <a:rPr lang="ru-RU" sz="1600" dirty="0"/>
              <a:t>• Способен сотрудничать и выполнять как лидерские, так и исполнительские функции в совместной деятельности.</a:t>
            </a:r>
            <a:endParaRPr lang="ru-RU" sz="1600" dirty="0"/>
          </a:p>
          <a:p>
            <a:r>
              <a:rPr lang="ru-RU" sz="1600" dirty="0"/>
              <a:t>• Понимает, что все люди равны вне зависимости от их социального</a:t>
            </a:r>
            <a:endParaRPr lang="ru-RU" sz="1600" dirty="0"/>
          </a:p>
          <a:p>
            <a:r>
              <a:rPr lang="ru-RU" sz="1600" dirty="0"/>
              <a:t>происхождения, этнической принадлежности, религиозных и других верований, их физических и психических особенностей.</a:t>
            </a:r>
            <a:endParaRPr lang="ru-RU" sz="1600" dirty="0"/>
          </a:p>
          <a:p>
            <a:r>
              <a:rPr lang="ru-RU" sz="1600" dirty="0"/>
              <a:t>• Проявляет </a:t>
            </a:r>
            <a:r>
              <a:rPr lang="ru-RU" sz="1600" dirty="0" err="1"/>
              <a:t>эмпатию</a:t>
            </a:r>
            <a:r>
              <a:rPr lang="ru-RU" sz="1600" dirty="0"/>
              <a:t> по отношению к другим людям, готовность прийти на помощь тем, кто в этом нуждается.</a:t>
            </a:r>
            <a:endParaRPr lang="ru-RU" sz="1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7131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198" y="577517"/>
            <a:ext cx="5317959" cy="11165304"/>
          </a:xfrm>
        </p:spPr>
        <p:txBody>
          <a:bodyPr>
            <a:normAutofit fontScale="92500" lnSpcReduction="20000"/>
          </a:bodyPr>
          <a:lstStyle/>
          <a:p>
            <a:r>
              <a:rPr lang="ru-RU" sz="1700" dirty="0"/>
              <a:t>• Проявляет умение слышать других и стремление быть понятым другими.</a:t>
            </a:r>
            <a:endParaRPr lang="ru-RU" sz="1700" dirty="0"/>
          </a:p>
          <a:p>
            <a:r>
              <a:rPr lang="ru-RU" sz="1700" dirty="0"/>
              <a:t>• Ребенок обладает развитым воображением, которое реализуется в</a:t>
            </a:r>
            <a:endParaRPr lang="ru-RU" sz="1700" dirty="0"/>
          </a:p>
          <a:p>
            <a:r>
              <a:rPr lang="ru-RU" sz="1700" dirty="0"/>
              <a:t>разных видах деятельности, и прежде всего в игре; владеет разными формами и видами игры, различает условную и реальную ситуации; умеет подчиняться разным правилам и социальным нормам. Умеет распознавать различные ситуации и адекватно их оценивать.</a:t>
            </a:r>
            <a:endParaRPr lang="ru-RU" sz="1700" dirty="0"/>
          </a:p>
          <a:p>
            <a:r>
              <a:rPr lang="ru-RU" sz="1700" dirty="0"/>
              <a:t>• Ребенок достаточно хорошо владеет устной речью, может выражать свои мысли и желания, использовать речь для выражения своих мыслей, чувств и желаний, построения речевого высказывания в ситуации общения, выделять звуки в словах, у ребенка складываются предпосылки грамотности.</a:t>
            </a:r>
            <a:endParaRPr lang="ru-RU" sz="1700" dirty="0"/>
          </a:p>
          <a:p>
            <a:r>
              <a:rPr lang="ru-RU" sz="1700" dirty="0"/>
              <a:t>• У ребенка развита крупная и мелкая моторика; он подвижен, вынослив, владеет основными движениями, может контролировать свои движения и управлять ими.</a:t>
            </a:r>
            <a:endParaRPr lang="ru-RU" sz="1700" dirty="0"/>
          </a:p>
          <a:p>
            <a:r>
              <a:rPr lang="ru-RU" sz="1700" dirty="0"/>
              <a:t>• Ребенок 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навыки личной гигиены.</a:t>
            </a:r>
            <a:endParaRPr lang="ru-RU" sz="1700" dirty="0"/>
          </a:p>
          <a:p>
            <a:r>
              <a:rPr lang="ru-RU" sz="1700" dirty="0"/>
              <a:t>• Проявляет ответственность за начатое дело.</a:t>
            </a:r>
            <a:endParaRPr lang="ru-RU" sz="1700" dirty="0"/>
          </a:p>
          <a:p>
            <a:r>
              <a:rPr lang="ru-RU" sz="1700" dirty="0"/>
              <a:t>• Ребенок проявляет любознательность, задает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людей; склонен наблюдать, экспериментировать. Обладает начальными знаниями о себе, о природном и социальном мире, в котором он живет; знаком с произведениями детской литературы, обладает элементарными представлениями из области живой природы, естествознания, математики, истории и т.п.; способен к принятию собственных решений, опираясь на свои знания и умения в различных видах деятельности.</a:t>
            </a:r>
            <a:endParaRPr lang="ru-RU" sz="1700" dirty="0"/>
          </a:p>
          <a:p>
            <a:r>
              <a:rPr lang="ru-RU" sz="1700" dirty="0"/>
              <a:t>• Открыт новому, то есть проявляет желание узнавать новое, самостоятельно добывать новые знания; положительно относится к обучению в школе.</a:t>
            </a:r>
            <a:endParaRPr lang="ru-RU" sz="1700" dirty="0"/>
          </a:p>
          <a:p>
            <a:r>
              <a:rPr lang="ru-RU" sz="1700" dirty="0"/>
              <a:t>• Проявляет уважение к жизни (в различных ее формах) и заботу об окружающей среде.</a:t>
            </a:r>
            <a:endParaRPr lang="ru-RU" sz="17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6412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199" y="1058779"/>
            <a:ext cx="4760786" cy="9681423"/>
          </a:xfrm>
        </p:spPr>
        <p:txBody>
          <a:bodyPr/>
          <a:lstStyle/>
          <a:p>
            <a:r>
              <a:rPr lang="ru-RU" sz="1600" dirty="0"/>
              <a:t>• Эмоционально отзывается на красоту окружающего мира, произведения народного и профессионального искусства (музыку, танцы, театральную деятельность, изобразительную деятельность и т. д.).</a:t>
            </a:r>
            <a:endParaRPr lang="ru-RU" sz="1600" dirty="0"/>
          </a:p>
          <a:p>
            <a:r>
              <a:rPr lang="ru-RU" sz="1600" dirty="0"/>
              <a:t>• Проявляет патриотические чувства, ощущает гордость за свою страну, ее достижения, имеет представление о ее географическом разнообразии, многонациональности, важнейших исторических событиях.</a:t>
            </a:r>
            <a:endParaRPr lang="ru-RU" sz="1600" dirty="0"/>
          </a:p>
          <a:p>
            <a:r>
              <a:rPr lang="ru-RU" sz="1600" dirty="0"/>
              <a:t>• Имеет первичные представления о себе, семье, традиционных семейных ценностях, включая традиционные гендерные ориентации, проявляет уважение к своему и противоположному полу.</a:t>
            </a:r>
            <a:endParaRPr lang="ru-RU" sz="1600" dirty="0"/>
          </a:p>
          <a:p>
            <a:r>
              <a:rPr lang="ru-RU" sz="1600" dirty="0"/>
              <a:t>• Соблюдает элементарные общепринятые нормы, имеет первичные ценностные представления о том, «что такое хорошо и что такое плохо», стремится поступать хорошо; проявляет уважение к старшим и заботу о младших.</a:t>
            </a:r>
            <a:endParaRPr lang="ru-RU" sz="1600" dirty="0"/>
          </a:p>
          <a:p>
            <a:r>
              <a:rPr lang="ru-RU" sz="1600" dirty="0"/>
              <a:t>• Имеет начальные представления о здоровом образе жизни. Воспринимает здоровый образ жизни как ценность.</a:t>
            </a:r>
            <a:endParaRPr lang="ru-RU" sz="1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0144605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291</TotalTime>
  <Words>2187</Words>
  <Application>Microsoft Office PowerPoint</Application>
  <PresentationFormat>Широкоэкранный</PresentationFormat>
  <Paragraphs>148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Arial</vt:lpstr>
      <vt:lpstr>Trebuchet MS</vt:lpstr>
      <vt:lpstr>Wingdings 3</vt:lpstr>
      <vt:lpstr>Грань</vt:lpstr>
      <vt:lpstr>Основная образовательная программа дошкольного образования     муниципального бюджетного дошкольного образовательного учреждения детского сада комбинированного вида № 5 «Ромашка» муниципального образования Тимашевский район</vt:lpstr>
      <vt:lpstr>Цель:</vt:lpstr>
      <vt:lpstr>Задачи:</vt:lpstr>
      <vt:lpstr>Принципы и подходы к формированию  Программы</vt:lpstr>
      <vt:lpstr>Значимые для разработки и реализации Программы характеристики.</vt:lpstr>
      <vt:lpstr>Целевые ориентиры образования в младенческом и раннем возрасте:</vt:lpstr>
      <vt:lpstr>Целевые ориентиры на этапе завершения дошкольного образования:</vt:lpstr>
      <vt:lpstr>Презентация PowerPoint</vt:lpstr>
      <vt:lpstr>Презентация PowerPoint</vt:lpstr>
      <vt:lpstr>Образовательная деятельность по образовательным областям</vt:lpstr>
      <vt:lpstr>Социально-коммуникативное развитие</vt:lpstr>
      <vt:lpstr>Познавательное развитие</vt:lpstr>
      <vt:lpstr>Речевое развитие</vt:lpstr>
      <vt:lpstr>Художественно-эстетическое развитие</vt:lpstr>
      <vt:lpstr>Физическое развитие</vt:lpstr>
      <vt:lpstr>Образовательная деятельность по профессиональной коррекции нарушений развития детей.</vt:lpstr>
      <vt:lpstr>Особенности взаимодействия педагогического коллектива с семьями воспитанников</vt:lpstr>
      <vt:lpstr>Материально-техническое обеспечение Программы</vt:lpstr>
      <vt:lpstr>Вариативная часть Программы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Основная образовательная программа дошкольного образования муниципального бюджетного дошкольного образовательного учреждения детского сада комбинированного вида № 5 «Ромашка» муниципального образования Тимашевский район</dc:title>
  <dc:creator>Ирина</dc:creator>
  <cp:lastModifiedBy>Ирина</cp:lastModifiedBy>
  <cp:revision>19</cp:revision>
  <dcterms:created xsi:type="dcterms:W3CDTF">2014-11-25T07:31:55Z</dcterms:created>
  <dcterms:modified xsi:type="dcterms:W3CDTF">2014-11-25T12:23:29Z</dcterms:modified>
</cp:coreProperties>
</file>